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1"/>
  </p:sldMasterIdLst>
  <p:notesMasterIdLst>
    <p:notesMasterId r:id="rId23"/>
  </p:notesMasterIdLst>
  <p:sldIdLst>
    <p:sldId id="257" r:id="rId2"/>
    <p:sldId id="262" r:id="rId3"/>
    <p:sldId id="273" r:id="rId4"/>
    <p:sldId id="258" r:id="rId5"/>
    <p:sldId id="292" r:id="rId6"/>
    <p:sldId id="278" r:id="rId7"/>
    <p:sldId id="289" r:id="rId8"/>
    <p:sldId id="290" r:id="rId9"/>
    <p:sldId id="291" r:id="rId10"/>
    <p:sldId id="277" r:id="rId11"/>
    <p:sldId id="275" r:id="rId12"/>
    <p:sldId id="286" r:id="rId13"/>
    <p:sldId id="293" r:id="rId14"/>
    <p:sldId id="294" r:id="rId15"/>
    <p:sldId id="295" r:id="rId16"/>
    <p:sldId id="301" r:id="rId17"/>
    <p:sldId id="279" r:id="rId18"/>
    <p:sldId id="284" r:id="rId19"/>
    <p:sldId id="280" r:id="rId20"/>
    <p:sldId id="282" r:id="rId21"/>
    <p:sldId id="283" r:id="rId22"/>
  </p:sldIdLst>
  <p:sldSz cx="12192000" cy="6858000"/>
  <p:notesSz cx="6858000" cy="9144000"/>
  <p:embeddedFontLst>
    <p:embeddedFont>
      <p:font typeface="나눔고딕 ExtraBold" panose="020D0904000000000000" pitchFamily="50" charset="-127"/>
      <p:bold r:id="rId24"/>
    </p:embeddedFont>
    <p:embeddedFont>
      <p:font typeface="나눔바른고딕" panose="020B0603020101020101" pitchFamily="50" charset="-127"/>
      <p:regular r:id="rId25"/>
      <p:bold r:id="rId26"/>
    </p:embeddedFont>
    <p:embeddedFont>
      <p:font typeface="나눔스퀘어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6E7"/>
    <a:srgbClr val="4C8084"/>
    <a:srgbClr val="CCE0E2"/>
    <a:srgbClr val="ACCDD0"/>
    <a:srgbClr val="8DBABD"/>
    <a:srgbClr val="696969"/>
    <a:srgbClr val="2E4E50"/>
    <a:srgbClr val="BDBDFF"/>
    <a:srgbClr val="00002F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 autoAdjust="0"/>
    <p:restoredTop sz="75379" autoAdjust="0"/>
  </p:normalViewPr>
  <p:slideViewPr>
    <p:cSldViewPr snapToGrid="0">
      <p:cViewPr varScale="1">
        <p:scale>
          <a:sx n="61" d="100"/>
          <a:sy n="61" d="100"/>
        </p:scale>
        <p:origin x="157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information of the user using the airplane and the questionnaire that the user responded to analyze whether the passenger was generally satisfied with the flight.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148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 </a:t>
            </a:r>
            <a:r>
              <a:rPr lang="en-US" altLang="ko-KR" dirty="0"/>
              <a:t>: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zeitung"/>
              </a:rPr>
              <a:t>GDP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zeitung"/>
              </a:rPr>
              <a:t>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zeitung"/>
              </a:rPr>
              <a:t>CO2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zeitung"/>
              </a:rPr>
              <a:t>배출 간의 관계</a:t>
            </a:r>
            <a:endParaRPr lang="en-US" altLang="ko-KR" dirty="0"/>
          </a:p>
          <a:p>
            <a:r>
              <a:rPr lang="ko-KR" altLang="en-US" dirty="0"/>
              <a:t>알고리즘 </a:t>
            </a:r>
            <a:r>
              <a:rPr lang="en-US" altLang="ko-KR" dirty="0"/>
              <a:t>: </a:t>
            </a:r>
            <a:r>
              <a:rPr lang="en-US" altLang="ko-KR" dirty="0" err="1"/>
              <a:t>Kmeans</a:t>
            </a:r>
            <a:r>
              <a:rPr lang="en-US" altLang="ko-KR" dirty="0"/>
              <a:t>, DB scan, EM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4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information of the user using the airplane and the questionnaire that the user responded to analyze whether the passenger was generally satisfied with the flight.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1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08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 </a:t>
            </a:r>
            <a:r>
              <a:rPr lang="en-US" altLang="ko-KR" dirty="0"/>
              <a:t>: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zeitung"/>
              </a:rPr>
              <a:t>GDP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zeitung"/>
              </a:rPr>
              <a:t>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zeitung"/>
              </a:rPr>
              <a:t>CO2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zeitung"/>
              </a:rPr>
              <a:t>배출 간의 관계</a:t>
            </a:r>
            <a:endParaRPr lang="en-US" altLang="ko-KR" dirty="0"/>
          </a:p>
          <a:p>
            <a:r>
              <a:rPr lang="ko-KR" altLang="en-US" dirty="0"/>
              <a:t>알고리즘 </a:t>
            </a:r>
            <a:r>
              <a:rPr lang="en-US" altLang="ko-KR" dirty="0"/>
              <a:t>: </a:t>
            </a:r>
            <a:r>
              <a:rPr lang="en-US" altLang="ko-KR" dirty="0" err="1"/>
              <a:t>Kmeans</a:t>
            </a:r>
            <a:r>
              <a:rPr lang="en-US" altLang="ko-KR" dirty="0"/>
              <a:t>, DB scan, EM</a:t>
            </a:r>
          </a:p>
          <a:p>
            <a:r>
              <a:rPr lang="en-US" altLang="ko-KR" dirty="0"/>
              <a:t>Evaluation : </a:t>
            </a:r>
            <a:r>
              <a:rPr lang="en-US" altLang="ko-KR" dirty="0" err="1"/>
              <a:t>Kfold</a:t>
            </a:r>
            <a:r>
              <a:rPr lang="en-US" altLang="ko-KR" dirty="0"/>
              <a:t>…?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2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6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worldbank/world-development-indicato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eejmahal20/airline-passenger-satisfac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7521" y="2447473"/>
            <a:ext cx="7476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Term</a:t>
            </a:r>
            <a:r>
              <a:rPr lang="ko-KR" altLang="en-US" sz="6000" b="1" spc="-3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Project Proposal</a:t>
            </a:r>
            <a:endParaRPr lang="ko-KR" altLang="en-US" sz="6000" b="1" spc="-3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83964" y="5006715"/>
            <a:ext cx="2675554" cy="1244803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altLang="ko-KR" dirty="0">
                <a:latin typeface="+mn-ea"/>
              </a:rPr>
              <a:t>201433705 </a:t>
            </a:r>
            <a:r>
              <a:rPr lang="ko-KR" altLang="en-US" dirty="0">
                <a:latin typeface="+mn-ea"/>
              </a:rPr>
              <a:t>이진원</a:t>
            </a:r>
            <a:endParaRPr lang="en-US" altLang="ko-KR" dirty="0">
              <a:latin typeface="+mn-ea"/>
            </a:endParaRPr>
          </a:p>
          <a:p>
            <a:pPr algn="ctr" fontAlgn="ctr"/>
            <a:r>
              <a:rPr lang="en-US" altLang="ko-KR" dirty="0">
                <a:latin typeface="+mn-ea"/>
              </a:rPr>
              <a:t>201433706 </a:t>
            </a:r>
            <a:r>
              <a:rPr lang="ko-KR" altLang="en-US" dirty="0" err="1">
                <a:latin typeface="+mn-ea"/>
              </a:rPr>
              <a:t>이하림</a:t>
            </a:r>
            <a:endParaRPr lang="en-US" altLang="ko-KR" dirty="0">
              <a:latin typeface="+mn-ea"/>
            </a:endParaRPr>
          </a:p>
          <a:p>
            <a:pPr algn="ctr" fontAlgn="ctr"/>
            <a:r>
              <a:rPr lang="en-US" altLang="ko-KR" dirty="0">
                <a:latin typeface="+mn-ea"/>
              </a:rPr>
              <a:t>201533647 </a:t>
            </a:r>
            <a:r>
              <a:rPr lang="ko-KR" altLang="en-US" dirty="0" err="1">
                <a:latin typeface="+mn-ea"/>
              </a:rPr>
              <a:t>배태원</a:t>
            </a:r>
            <a:endParaRPr lang="en-US" altLang="ko-KR" dirty="0">
              <a:latin typeface="+mn-ea"/>
            </a:endParaRPr>
          </a:p>
          <a:p>
            <a:pPr algn="ctr" fontAlgn="ctr"/>
            <a:r>
              <a:rPr lang="en-US" altLang="ko-KR" dirty="0">
                <a:latin typeface="+mn-ea"/>
              </a:rPr>
              <a:t>201835434 </a:t>
            </a:r>
            <a:r>
              <a:rPr lang="ko-KR" altLang="ko-KR" dirty="0">
                <a:latin typeface="+mn-ea"/>
              </a:rPr>
              <a:t>김주현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C695FB6B-BFEB-44E2-9CDB-46C77F8979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BB1DA-42A9-4FC0-A159-1F05F5D0D60F}"/>
              </a:ext>
            </a:extLst>
          </p:cNvPr>
          <p:cNvSpPr txBox="1"/>
          <p:nvPr/>
        </p:nvSpPr>
        <p:spPr>
          <a:xfrm>
            <a:off x="2357496" y="1985808"/>
            <a:ext cx="267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2F"/>
                </a:solidFill>
                <a:latin typeface="+mn-ea"/>
              </a:rPr>
              <a:t>Machine Learning</a:t>
            </a:r>
            <a:endParaRPr lang="ko-KR" altLang="en-US" sz="24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9096-656D-431D-B7BA-194543B92F51}"/>
              </a:ext>
            </a:extLst>
          </p:cNvPr>
          <p:cNvSpPr txBox="1"/>
          <p:nvPr/>
        </p:nvSpPr>
        <p:spPr>
          <a:xfrm>
            <a:off x="1026522" y="1794151"/>
            <a:ext cx="9974061" cy="444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Leg room service: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Leg room service</a:t>
            </a:r>
            <a:endParaRPr lang="en-US" altLang="ko-KR" b="1" i="1" dirty="0">
              <a:effectLst/>
              <a:latin typeface="inherit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Baggage handling: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baggage handling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Check-in service: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Check-in service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Inflight service</a:t>
            </a:r>
            <a:r>
              <a:rPr lang="en-US" altLang="ko-KR" b="0" i="1" dirty="0">
                <a:effectLst/>
                <a:latin typeface="inherit"/>
              </a:rPr>
              <a:t>:</a:t>
            </a:r>
            <a:r>
              <a:rPr lang="en-US" altLang="ko-KR" b="0" i="0" dirty="0">
                <a:effectLst/>
                <a:latin typeface="Inter"/>
              </a:rPr>
              <a:t> Satisfaction level of inflight service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Cleanliness: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Cleanliness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Departure Delay in Minutes: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Minutes delayed when departure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Arrival Delay in Minutes: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Minutes delayed when Arrival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ter"/>
              </a:rPr>
              <a:t>Satisfaction</a:t>
            </a:r>
            <a:r>
              <a:rPr lang="en-US" altLang="ko-KR" b="1" i="1" dirty="0">
                <a:solidFill>
                  <a:srgbClr val="FF0000"/>
                </a:solidFill>
                <a:effectLst/>
                <a:latin typeface="Inter"/>
              </a:rPr>
              <a:t> (target):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Airline satisfaction level(Satisfaction, neutral or dissatisfaction)</a:t>
            </a: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81AF210B-0A2D-4F7A-81A1-BB595487B767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F1679-D228-4C42-A48C-45F8A1F43F3A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58DFAB-FBCD-4221-AD8F-B7AFE3E6F356}"/>
              </a:ext>
            </a:extLst>
          </p:cNvPr>
          <p:cNvSpPr txBox="1"/>
          <p:nvPr/>
        </p:nvSpPr>
        <p:spPr>
          <a:xfrm>
            <a:off x="1000681" y="1394041"/>
            <a:ext cx="432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</a:rPr>
              <a:t>Detail Information of Columns 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78B6DF-828C-4DEF-AF04-CD8AF7B34861}"/>
              </a:ext>
            </a:extLst>
          </p:cNvPr>
          <p:cNvSpPr txBox="1"/>
          <p:nvPr/>
        </p:nvSpPr>
        <p:spPr>
          <a:xfrm>
            <a:off x="1026522" y="1006929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1–3. Data Inspection </a:t>
            </a:r>
          </a:p>
        </p:txBody>
      </p:sp>
    </p:spTree>
    <p:extLst>
      <p:ext uri="{BB962C8B-B14F-4D97-AF65-F5344CB8AC3E}">
        <p14:creationId xmlns:p14="http://schemas.microsoft.com/office/powerpoint/2010/main" val="2375505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DA6A79-2176-4EAB-AC91-692033E2E688}"/>
              </a:ext>
            </a:extLst>
          </p:cNvPr>
          <p:cNvSpPr txBox="1"/>
          <p:nvPr/>
        </p:nvSpPr>
        <p:spPr>
          <a:xfrm>
            <a:off x="1026522" y="1006929"/>
            <a:ext cx="22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 Data Preprocessing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3AADD-0649-4C9D-86E0-E6F7348DC2B3}"/>
              </a:ext>
            </a:extLst>
          </p:cNvPr>
          <p:cNvSpPr txBox="1"/>
          <p:nvPr/>
        </p:nvSpPr>
        <p:spPr>
          <a:xfrm>
            <a:off x="1000680" y="1440693"/>
            <a:ext cx="9972119" cy="80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Restructuring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Dropping the data that don't use    ≫    </a:t>
            </a:r>
            <a:r>
              <a:rPr lang="en-US" altLang="ko-KR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EFAAE8-1170-4B31-9831-3DF1D17DB8DA}"/>
              </a:ext>
            </a:extLst>
          </p:cNvPr>
          <p:cNvSpPr txBox="1"/>
          <p:nvPr/>
        </p:nvSpPr>
        <p:spPr>
          <a:xfrm>
            <a:off x="1000680" y="2330968"/>
            <a:ext cx="10863740" cy="357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Preprocessing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Missing /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NaN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data    ≫    </a:t>
            </a:r>
            <a:r>
              <a:rPr lang="en-US" altLang="ko-KR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Drop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Duplication deletion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Outlier</a:t>
            </a:r>
          </a:p>
          <a:p>
            <a:pPr>
              <a:lnSpc>
                <a:spcPct val="150000"/>
              </a:lnSpc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-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Label encoding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-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Scaling data 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2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Min-Max scaler / Standard scaler / Robust scaler ≫ </a:t>
            </a:r>
            <a:r>
              <a:rPr lang="en-US" altLang="ko-KR" dirty="0">
                <a:solidFill>
                  <a:srgbClr val="4C808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find best scaler by comparing accuracy 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50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Data Analysis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3DD6793C-6443-4343-9E0E-F6776FF33E1D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322-4681-4D8B-AABE-B0C3606CE352}"/>
              </a:ext>
            </a:extLst>
          </p:cNvPr>
          <p:cNvSpPr txBox="1"/>
          <p:nvPr/>
        </p:nvSpPr>
        <p:spPr>
          <a:xfrm>
            <a:off x="1000680" y="1440693"/>
            <a:ext cx="9972119" cy="264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</a:t>
            </a:r>
          </a:p>
          <a:p>
            <a:endParaRPr lang="en-US" altLang="ko-KR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                        Logistic Regression                             SVM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CFF3F4-7CBB-4C02-BD3D-ED3A5FFF7CDE}"/>
              </a:ext>
            </a:extLst>
          </p:cNvPr>
          <p:cNvSpPr txBox="1"/>
          <p:nvPr/>
        </p:nvSpPr>
        <p:spPr>
          <a:xfrm>
            <a:off x="1000680" y="4117123"/>
            <a:ext cx="9972119" cy="80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Evaluation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K-fold                                                            ROC - curve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6" name="Picture 8" descr="Decision tree icon Royalty Free Vector Image - VectorStock">
            <a:extLst>
              <a:ext uri="{FF2B5EF4-FFF2-40B4-BE49-F238E27FC236}">
                <a16:creationId xmlns:a16="http://schemas.microsoft.com/office/drawing/2014/main" id="{FDF0A5DA-EB59-48B2-B901-F0E2AC0BA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7275" r="15180" b="26667"/>
          <a:stretch/>
        </p:blipFill>
        <p:spPr bwMode="auto">
          <a:xfrm flipV="1">
            <a:off x="1268677" y="1926666"/>
            <a:ext cx="1596443" cy="162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istic Regressions Icons - Download Free Vector Icons | Noun Project">
            <a:extLst>
              <a:ext uri="{FF2B5EF4-FFF2-40B4-BE49-F238E27FC236}">
                <a16:creationId xmlns:a16="http://schemas.microsoft.com/office/drawing/2014/main" id="{E1C80D83-90EB-47DE-A628-B1AE06AB9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59" y="1764218"/>
            <a:ext cx="1955720" cy="19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ayes Optimal">
            <a:extLst>
              <a:ext uri="{FF2B5EF4-FFF2-40B4-BE49-F238E27FC236}">
                <a16:creationId xmlns:a16="http://schemas.microsoft.com/office/drawing/2014/main" id="{8E9EA6D1-B275-4337-955B-97584AF7E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107" y="2019451"/>
            <a:ext cx="1526563" cy="153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easuring Performance: AUC (AUROC) – Glass Box">
            <a:extLst>
              <a:ext uri="{FF2B5EF4-FFF2-40B4-BE49-F238E27FC236}">
                <a16:creationId xmlns:a16="http://schemas.microsoft.com/office/drawing/2014/main" id="{1F6BC5AA-FE50-4B89-8051-8D5CB8587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522" y="4569704"/>
            <a:ext cx="2546107" cy="19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2F041993-4EF9-43D9-8549-67BE7A1F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59" y="4569704"/>
            <a:ext cx="3492184" cy="157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13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33F5F169-D2D0-46C3-84DD-65541EB954C3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3AAF1C-1844-4110-B84B-4B67B3B540BB}"/>
              </a:ext>
            </a:extLst>
          </p:cNvPr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Clustering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331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F3C237-0101-4AD4-95F3-5D40118D5708}"/>
              </a:ext>
            </a:extLst>
          </p:cNvPr>
          <p:cNvSpPr txBox="1"/>
          <p:nvPr/>
        </p:nvSpPr>
        <p:spPr>
          <a:xfrm>
            <a:off x="621184" y="4714987"/>
            <a:ext cx="10949632" cy="14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 between GDP and CO2 emissions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Inter"/>
              </a:rPr>
              <a:t>F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ter"/>
              </a:rPr>
              <a:t>inding the relationship between </a:t>
            </a:r>
            <a:r>
              <a:rPr lang="en-US" altLang="ko-KR" sz="2000" b="1" i="0" dirty="0">
                <a:solidFill>
                  <a:srgbClr val="4C8084"/>
                </a:solidFill>
                <a:effectLst/>
                <a:latin typeface="Inter"/>
              </a:rPr>
              <a:t>CO2 emissions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ter"/>
              </a:rPr>
              <a:t>per countries and </a:t>
            </a:r>
            <a:r>
              <a:rPr lang="en-US" altLang="ko-KR" sz="2000" b="1" i="0" dirty="0">
                <a:solidFill>
                  <a:srgbClr val="4C8084"/>
                </a:solidFill>
                <a:effectLst/>
                <a:latin typeface="Inter"/>
              </a:rPr>
              <a:t>GDP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ter"/>
              </a:rPr>
              <a:t> per countries by clustering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1–1.  Objective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 descr="gdp - 무료 사업개 아이콘">
            <a:extLst>
              <a:ext uri="{FF2B5EF4-FFF2-40B4-BE49-F238E27FC236}">
                <a16:creationId xmlns:a16="http://schemas.microsoft.com/office/drawing/2014/main" id="{F0B1354A-2FBF-46D8-80B4-0194BE39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704" y="1494023"/>
            <a:ext cx="2635679" cy="263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이산화탄소 - 무료 생태와 환경개 아이콘">
            <a:extLst>
              <a:ext uri="{FF2B5EF4-FFF2-40B4-BE49-F238E27FC236}">
                <a16:creationId xmlns:a16="http://schemas.microsoft.com/office/drawing/2014/main" id="{10C4186F-F685-471E-A374-08DB8C222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619" y="1444213"/>
            <a:ext cx="2922797" cy="292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onnect, Connection, Communication, Chain icon">
            <a:extLst>
              <a:ext uri="{FF2B5EF4-FFF2-40B4-BE49-F238E27FC236}">
                <a16:creationId xmlns:a16="http://schemas.microsoft.com/office/drawing/2014/main" id="{B6B2A8DF-0668-4F2F-BF8D-DD097704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836" y="2266807"/>
            <a:ext cx="1160330" cy="127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4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2667" y="1191595"/>
            <a:ext cx="5701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Kaggle</a:t>
            </a:r>
            <a:endParaRPr lang="en-US" altLang="ko-KR" sz="9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6522" y="100692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1-2. Data Curation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9F4B58-3C13-4DFD-8828-631953E2EDE3}"/>
              </a:ext>
            </a:extLst>
          </p:cNvPr>
          <p:cNvSpPr txBox="1"/>
          <p:nvPr/>
        </p:nvSpPr>
        <p:spPr>
          <a:xfrm>
            <a:off x="2154472" y="5834532"/>
            <a:ext cx="7883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https://www.kaggle.com/worldbank/world-development-indicators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3CE07-6A41-4082-8EEE-A98C233818A1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B8FCCB-FF39-428A-96D2-C7E6A2866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12" t="20328" r="32375" b="8889"/>
          <a:stretch/>
        </p:blipFill>
        <p:spPr>
          <a:xfrm>
            <a:off x="1412550" y="2112071"/>
            <a:ext cx="4018892" cy="31867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BBD5F4-EC2D-4D69-8043-600AAF7A8A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11" t="20328" r="33375" b="10298"/>
          <a:stretch/>
        </p:blipFill>
        <p:spPr>
          <a:xfrm>
            <a:off x="5814738" y="2112070"/>
            <a:ext cx="4018892" cy="31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6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8237" y="437393"/>
            <a:ext cx="2876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Processing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A03AADD-0649-4C9D-86E0-E6F7348DC2B3}"/>
              </a:ext>
            </a:extLst>
          </p:cNvPr>
          <p:cNvSpPr txBox="1"/>
          <p:nvPr/>
        </p:nvSpPr>
        <p:spPr>
          <a:xfrm>
            <a:off x="1000680" y="1110259"/>
            <a:ext cx="997211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 indicator to use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it-IT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CO2</a:t>
            </a:r>
            <a:r>
              <a:rPr lang="it-IT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emissions (metric tons per capita)</a:t>
            </a:r>
          </a:p>
          <a:p>
            <a:pPr>
              <a:lnSpc>
                <a:spcPct val="150000"/>
              </a:lnSpc>
            </a:pPr>
            <a:r>
              <a:rPr lang="it-IT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it-IT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GDP</a:t>
            </a:r>
            <a:r>
              <a:rPr lang="it-IT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per capita (constant 2005 US$)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BE8B3-FC71-4B76-8B2C-A9D5F0102BC8}"/>
              </a:ext>
            </a:extLst>
          </p:cNvPr>
          <p:cNvSpPr txBox="1"/>
          <p:nvPr/>
        </p:nvSpPr>
        <p:spPr>
          <a:xfrm>
            <a:off x="1000680" y="2592515"/>
            <a:ext cx="9972119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it-IT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K-means</a:t>
            </a:r>
            <a:endParaRPr lang="it-IT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it-IT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it-IT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scan </a:t>
            </a:r>
            <a:r>
              <a:rPr lang="it-IT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(Density-based spatial clustering of applications with noise)</a:t>
            </a:r>
          </a:p>
          <a:p>
            <a:pPr>
              <a:lnSpc>
                <a:spcPct val="150000"/>
              </a:lnSpc>
            </a:pPr>
            <a:r>
              <a:rPr lang="it-IT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</a:t>
            </a:r>
            <a:r>
              <a:rPr lang="it-IT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it-IT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EM </a:t>
            </a:r>
            <a:r>
              <a:rPr lang="it-IT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(Expectation-maximization algorithm)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11465-214D-49FA-95D4-A01B2A836972}"/>
              </a:ext>
            </a:extLst>
          </p:cNvPr>
          <p:cNvSpPr txBox="1"/>
          <p:nvPr/>
        </p:nvSpPr>
        <p:spPr>
          <a:xfrm>
            <a:off x="1000680" y="4535735"/>
            <a:ext cx="997211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Evaluation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it-IT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Silhouette</a:t>
            </a:r>
            <a:endParaRPr lang="it-IT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it-IT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lang="it-IT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1614989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54F98951-46CA-4CE3-9B5C-2E052C0F831F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52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6828" y="148087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86327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1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Schedule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173FAAC2-7664-4B05-8268-C3A800B4DF9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Group 127">
            <a:extLst>
              <a:ext uri="{FF2B5EF4-FFF2-40B4-BE49-F238E27FC236}">
                <a16:creationId xmlns:a16="http://schemas.microsoft.com/office/drawing/2014/main" id="{4585AA80-52FC-4115-B499-49BDD947B74D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21010907"/>
              </p:ext>
            </p:extLst>
          </p:nvPr>
        </p:nvGraphicFramePr>
        <p:xfrm>
          <a:off x="1894392" y="1573093"/>
          <a:ext cx="8403216" cy="3896687"/>
        </p:xfrm>
        <a:graphic>
          <a:graphicData uri="http://schemas.openxmlformats.org/drawingml/2006/table">
            <a:tbl>
              <a:tblPr/>
              <a:tblGrid>
                <a:gridCol w="1195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7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6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86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86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SUN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MON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TUE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WED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THR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FRI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SAT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6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11/1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9696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16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23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16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29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12/1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240053"/>
                  </a:ext>
                </a:extLst>
              </a:tr>
            </a:tbl>
          </a:graphicData>
        </a:graphic>
      </p:graphicFrame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694E73C0-56C8-47DB-85EA-7042B4C7E144}"/>
              </a:ext>
            </a:extLst>
          </p:cNvPr>
          <p:cNvSpPr/>
          <p:nvPr/>
        </p:nvSpPr>
        <p:spPr>
          <a:xfrm>
            <a:off x="5483326" y="4948921"/>
            <a:ext cx="1225348" cy="520859"/>
          </a:xfrm>
          <a:prstGeom prst="roundRect">
            <a:avLst>
              <a:gd name="adj" fmla="val 27173"/>
            </a:avLst>
          </a:prstGeom>
          <a:solidFill>
            <a:srgbClr val="4C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Final</a:t>
            </a: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6304DC10-A496-4539-8084-76BEAF6FF323}"/>
              </a:ext>
            </a:extLst>
          </p:cNvPr>
          <p:cNvSpPr/>
          <p:nvPr/>
        </p:nvSpPr>
        <p:spPr>
          <a:xfrm>
            <a:off x="1881083" y="3571503"/>
            <a:ext cx="8403215" cy="210229"/>
          </a:xfrm>
          <a:prstGeom prst="roundRect">
            <a:avLst>
              <a:gd name="adj" fmla="val 27173"/>
            </a:avLst>
          </a:prstGeom>
          <a:solidFill>
            <a:srgbClr val="8DB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Clustering</a:t>
            </a:r>
          </a:p>
        </p:txBody>
      </p:sp>
      <p:sp>
        <p:nvSpPr>
          <p:cNvPr id="36" name="모서리가 둥근 직사각형 1">
            <a:extLst>
              <a:ext uri="{FF2B5EF4-FFF2-40B4-BE49-F238E27FC236}">
                <a16:creationId xmlns:a16="http://schemas.microsoft.com/office/drawing/2014/main" id="{B0FB9488-5430-4753-B5EB-B72109016EB5}"/>
              </a:ext>
            </a:extLst>
          </p:cNvPr>
          <p:cNvSpPr/>
          <p:nvPr/>
        </p:nvSpPr>
        <p:spPr>
          <a:xfrm>
            <a:off x="1881083" y="2854492"/>
            <a:ext cx="8403215" cy="210229"/>
          </a:xfrm>
          <a:prstGeom prst="roundRect">
            <a:avLst>
              <a:gd name="adj" fmla="val 27173"/>
            </a:avLst>
          </a:prstGeom>
          <a:solidFill>
            <a:srgbClr val="CC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Classification</a:t>
            </a:r>
          </a:p>
        </p:txBody>
      </p:sp>
      <p:sp>
        <p:nvSpPr>
          <p:cNvPr id="37" name="모서리가 둥근 직사각형 1">
            <a:extLst>
              <a:ext uri="{FF2B5EF4-FFF2-40B4-BE49-F238E27FC236}">
                <a16:creationId xmlns:a16="http://schemas.microsoft.com/office/drawing/2014/main" id="{18F00C31-CABC-4E73-94A2-D6F1809DCD10}"/>
              </a:ext>
            </a:extLst>
          </p:cNvPr>
          <p:cNvSpPr/>
          <p:nvPr/>
        </p:nvSpPr>
        <p:spPr>
          <a:xfrm>
            <a:off x="1881083" y="4260212"/>
            <a:ext cx="8403215" cy="210229"/>
          </a:xfrm>
          <a:prstGeom prst="roundRect">
            <a:avLst>
              <a:gd name="adj" fmla="val 27173"/>
            </a:avLst>
          </a:prstGeom>
          <a:solidFill>
            <a:srgbClr val="CCE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Evaluation &amp; Wise Prophet</a:t>
            </a:r>
          </a:p>
        </p:txBody>
      </p:sp>
      <p:sp>
        <p:nvSpPr>
          <p:cNvPr id="5" name="모서리가 둥근 직사각형 1">
            <a:extLst>
              <a:ext uri="{FF2B5EF4-FFF2-40B4-BE49-F238E27FC236}">
                <a16:creationId xmlns:a16="http://schemas.microsoft.com/office/drawing/2014/main" id="{842DAEEE-86E8-4229-994A-492F282D0AF6}"/>
              </a:ext>
            </a:extLst>
          </p:cNvPr>
          <p:cNvSpPr/>
          <p:nvPr/>
        </p:nvSpPr>
        <p:spPr>
          <a:xfrm>
            <a:off x="5483326" y="2051305"/>
            <a:ext cx="1225348" cy="520859"/>
          </a:xfrm>
          <a:prstGeom prst="roundRect">
            <a:avLst>
              <a:gd name="adj" fmla="val 27173"/>
            </a:avLst>
          </a:prstGeom>
          <a:solidFill>
            <a:srgbClr val="4C8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Proposal</a:t>
            </a: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Presentation</a:t>
            </a:r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92DE442F-0AB6-40F3-8157-3EBF83AFAC82}"/>
              </a:ext>
            </a:extLst>
          </p:cNvPr>
          <p:cNvSpPr/>
          <p:nvPr/>
        </p:nvSpPr>
        <p:spPr>
          <a:xfrm>
            <a:off x="6708674" y="2165783"/>
            <a:ext cx="3588934" cy="210229"/>
          </a:xfrm>
          <a:prstGeom prst="roundRect">
            <a:avLst>
              <a:gd name="adj" fmla="val 2717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Preprocessing</a:t>
            </a:r>
          </a:p>
        </p:txBody>
      </p:sp>
      <p:sp>
        <p:nvSpPr>
          <p:cNvPr id="40" name="모서리가 둥근 직사각형 1">
            <a:extLst>
              <a:ext uri="{FF2B5EF4-FFF2-40B4-BE49-F238E27FC236}">
                <a16:creationId xmlns:a16="http://schemas.microsoft.com/office/drawing/2014/main" id="{B5FFF0A9-89DE-46D8-87C4-85947ACE7D5F}"/>
              </a:ext>
            </a:extLst>
          </p:cNvPr>
          <p:cNvSpPr/>
          <p:nvPr/>
        </p:nvSpPr>
        <p:spPr>
          <a:xfrm>
            <a:off x="1881083" y="5054385"/>
            <a:ext cx="3588934" cy="210229"/>
          </a:xfrm>
          <a:prstGeom prst="roundRect">
            <a:avLst>
              <a:gd name="adj" fmla="val 2717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Prepare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0567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Role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857A969F-D414-4ABE-A36E-E8C2411B9E73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7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0714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45972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Classification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6301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1559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Clustering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6165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91423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Schedule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59014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n-ea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64272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Role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n-ea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4">
            <a:extLst>
              <a:ext uri="{FF2B5EF4-FFF2-40B4-BE49-F238E27FC236}">
                <a16:creationId xmlns:a16="http://schemas.microsoft.com/office/drawing/2014/main" id="{19FBDDE4-A4B2-4609-ADBF-13A45D767732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285320" y="153906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62565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1"/>
            <a:ext cx="91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Role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2DEC161C-831F-4148-8E07-242FF6551A07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CB66A-51AD-42E9-B731-BD8F4898AFDB}"/>
              </a:ext>
            </a:extLst>
          </p:cNvPr>
          <p:cNvSpPr txBox="1"/>
          <p:nvPr/>
        </p:nvSpPr>
        <p:spPr>
          <a:xfrm>
            <a:off x="8990278" y="3779725"/>
            <a:ext cx="2309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201835434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김주현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89BB7C-2275-4C0A-A3CA-B4CDA118E82F}"/>
              </a:ext>
            </a:extLst>
          </p:cNvPr>
          <p:cNvSpPr/>
          <p:nvPr/>
        </p:nvSpPr>
        <p:spPr>
          <a:xfrm>
            <a:off x="2469705" y="4907828"/>
            <a:ext cx="7016529" cy="572532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Cleaning data, Data Preprocessing, Analysis, Evaluation</a:t>
            </a: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8" name="Picture 4" descr="User icon female person symbol profile avatar sign">
            <a:extLst>
              <a:ext uri="{FF2B5EF4-FFF2-40B4-BE49-F238E27FC236}">
                <a16:creationId xmlns:a16="http://schemas.microsoft.com/office/drawing/2014/main" id="{994FA525-72B3-4557-914E-CC43116F4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5094" r="8960" b="12667"/>
          <a:stretch/>
        </p:blipFill>
        <p:spPr bwMode="auto">
          <a:xfrm>
            <a:off x="9154179" y="1560763"/>
            <a:ext cx="1981420" cy="213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ED2772-DE73-48AC-9648-D0BC754923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0" t="6216" r="8739" b="9241"/>
          <a:stretch/>
        </p:blipFill>
        <p:spPr>
          <a:xfrm>
            <a:off x="958116" y="1416525"/>
            <a:ext cx="2320361" cy="23345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751B30B-3C43-48DC-8652-E5BF1E2F5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0" t="6216" r="8739" b="9241"/>
          <a:stretch/>
        </p:blipFill>
        <p:spPr>
          <a:xfrm>
            <a:off x="3657608" y="1416525"/>
            <a:ext cx="2320361" cy="23345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AF0AB29-9D20-416A-AD11-FE2B495F2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0" t="6216" r="8739" b="9241"/>
          <a:stretch/>
        </p:blipFill>
        <p:spPr>
          <a:xfrm>
            <a:off x="6357099" y="1416525"/>
            <a:ext cx="2320361" cy="23345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467571-3A49-4327-990F-1BCC3011E9C4}"/>
              </a:ext>
            </a:extLst>
          </p:cNvPr>
          <p:cNvSpPr txBox="1"/>
          <p:nvPr/>
        </p:nvSpPr>
        <p:spPr>
          <a:xfrm>
            <a:off x="6368237" y="3779725"/>
            <a:ext cx="2309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201533647</a:t>
            </a:r>
          </a:p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배태원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543662-C008-4C0F-A128-C77E7B523DA3}"/>
              </a:ext>
            </a:extLst>
          </p:cNvPr>
          <p:cNvSpPr txBox="1"/>
          <p:nvPr/>
        </p:nvSpPr>
        <p:spPr>
          <a:xfrm>
            <a:off x="1038685" y="3779725"/>
            <a:ext cx="2309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201433705</a:t>
            </a: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이진원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9427A3-0EDD-4E23-A8C7-DB5FDDA2AD6C}"/>
              </a:ext>
            </a:extLst>
          </p:cNvPr>
          <p:cNvSpPr txBox="1"/>
          <p:nvPr/>
        </p:nvSpPr>
        <p:spPr>
          <a:xfrm>
            <a:off x="3703461" y="3779725"/>
            <a:ext cx="2309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201433706</a:t>
            </a:r>
          </a:p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이하림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069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1706828" y="148087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0863271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173FAAC2-7664-4B05-8268-C3A800B4DF9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770979-8FEC-4C12-810B-771014EF3895}"/>
              </a:ext>
            </a:extLst>
          </p:cNvPr>
          <p:cNvSpPr txBox="1"/>
          <p:nvPr/>
        </p:nvSpPr>
        <p:spPr>
          <a:xfrm>
            <a:off x="3876809" y="2921168"/>
            <a:ext cx="3685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rgbClr val="00002F"/>
                </a:solidFill>
                <a:latin typeface="+mn-ea"/>
              </a:rPr>
              <a:t>Thank you</a:t>
            </a:r>
            <a:endParaRPr lang="ko-KR" altLang="en-US" sz="6000" b="1" spc="-3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868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309" y="2347411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2309" y="3044279"/>
            <a:ext cx="6827381" cy="76944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Classification</a:t>
            </a:r>
            <a:endParaRPr lang="ko-KR" altLang="en-US" sz="4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33F5F169-D2D0-46C3-84DD-65541EB954C3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8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F3C237-0101-4AD4-95F3-5D40118D5708}"/>
              </a:ext>
            </a:extLst>
          </p:cNvPr>
          <p:cNvSpPr txBox="1"/>
          <p:nvPr/>
        </p:nvSpPr>
        <p:spPr>
          <a:xfrm>
            <a:off x="1646172" y="4714987"/>
            <a:ext cx="8899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Airline Passenger Satisfaction</a:t>
            </a:r>
          </a:p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Predicts </a:t>
            </a:r>
            <a:r>
              <a:rPr lang="en-US" altLang="ko-KR" sz="2000" b="1" i="0" dirty="0">
                <a:solidFill>
                  <a:srgbClr val="4C8084"/>
                </a:solidFill>
                <a:effectLst/>
                <a:latin typeface="Noto Sans"/>
              </a:rPr>
              <a:t>whether the customer is satisfied with the flight or not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/>
              </a:rPr>
              <a:t>, depending on the user's information, experience provided by the airline and/or service satisfaction.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E3F60-2263-498E-A9F9-C2074C0C6508}"/>
              </a:ext>
            </a:extLst>
          </p:cNvPr>
          <p:cNvSpPr txBox="1"/>
          <p:nvPr/>
        </p:nvSpPr>
        <p:spPr>
          <a:xfrm>
            <a:off x="5041768" y="6596390"/>
            <a:ext cx="6176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source : https://www.airlineratings.com/news/safest-airlines-in-the-world-qantas-2020/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8B7EC3-0941-486B-9F53-99BC68235D17}"/>
              </a:ext>
            </a:extLst>
          </p:cNvPr>
          <p:cNvSpPr txBox="1"/>
          <p:nvPr/>
        </p:nvSpPr>
        <p:spPr>
          <a:xfrm>
            <a:off x="1026522" y="1006929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1–1.  Objective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4">
            <a:extLst>
              <a:ext uri="{FF2B5EF4-FFF2-40B4-BE49-F238E27FC236}">
                <a16:creationId xmlns:a16="http://schemas.microsoft.com/office/drawing/2014/main" id="{7FBB2848-B2F1-47BF-B76B-578FB352FD8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Perth">
            <a:extLst>
              <a:ext uri="{FF2B5EF4-FFF2-40B4-BE49-F238E27FC236}">
                <a16:creationId xmlns:a16="http://schemas.microsoft.com/office/drawing/2014/main" id="{7863DA5F-CBA2-4E99-85DD-AE74BFCBE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291" y="1507561"/>
            <a:ext cx="5109413" cy="319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2667" y="1191595"/>
            <a:ext cx="5701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Kaggle</a:t>
            </a:r>
            <a:endParaRPr lang="en-US" altLang="ko-KR" sz="9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6522" y="100692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1-2. Data Curation</a:t>
            </a:r>
            <a:endParaRPr lang="ko-KR" altLang="en-US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F96C0DF1-A2D7-4BE3-974D-4BD172195604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F2E54E-2326-41AC-9F9C-45BECEA727B7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7C1801-6448-4312-98F9-5AB30610942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FCB5D0-6E93-4CCE-8BD5-C9A9ADE32DD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04879A-B004-456E-BF0A-C0642003CB9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AC0F84E-59EB-44EA-BB55-2F409934A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9" t="12164" r="22632" b="8070"/>
          <a:stretch/>
        </p:blipFill>
        <p:spPr>
          <a:xfrm>
            <a:off x="3136121" y="1791759"/>
            <a:ext cx="5919755" cy="4203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F4B58-3C13-4DFD-8828-631953E2EDE3}"/>
              </a:ext>
            </a:extLst>
          </p:cNvPr>
          <p:cNvSpPr txBox="1"/>
          <p:nvPr/>
        </p:nvSpPr>
        <p:spPr>
          <a:xfrm>
            <a:off x="2122828" y="6036841"/>
            <a:ext cx="7946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https://www.kaggle.com/teejmahal20/airline-passenger-satisfaction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3CE07-6A41-4082-8EEE-A98C233818A1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37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421DF7-03FD-4E8E-A3BF-E4641473E26B}"/>
              </a:ext>
            </a:extLst>
          </p:cNvPr>
          <p:cNvSpPr txBox="1"/>
          <p:nvPr/>
        </p:nvSpPr>
        <p:spPr>
          <a:xfrm>
            <a:off x="1026522" y="1006929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1–3. Data Inspection </a:t>
            </a: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1E519F-BDFC-4842-9A33-0B4920E79F3D}"/>
              </a:ext>
            </a:extLst>
          </p:cNvPr>
          <p:cNvGrpSpPr/>
          <p:nvPr/>
        </p:nvGrpSpPr>
        <p:grpSpPr>
          <a:xfrm>
            <a:off x="1005548" y="1352811"/>
            <a:ext cx="3352580" cy="3073665"/>
            <a:chOff x="1179443" y="1704772"/>
            <a:chExt cx="3352580" cy="3073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150185-2415-4313-BBA1-BEAE8783517A}"/>
                </a:ext>
              </a:extLst>
            </p:cNvPr>
            <p:cNvSpPr txBox="1"/>
            <p:nvPr/>
          </p:nvSpPr>
          <p:spPr>
            <a:xfrm>
              <a:off x="1179443" y="1704772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E4E50"/>
                  </a:solidFill>
                  <a:latin typeface="맑은 고딕" panose="020B0503020000020004" pitchFamily="50" charset="-127"/>
                </a:rPr>
                <a:t>▶ </a:t>
              </a:r>
              <a:r>
                <a:rPr lang="en-US" altLang="ko-KR" sz="2000" dirty="0">
                  <a:solidFill>
                    <a:srgbClr val="2E4E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Shape</a:t>
              </a:r>
              <a:endParaRPr lang="ko-KR" altLang="en-US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53BB1E-D473-407D-A0CB-26C6172A522E}"/>
                </a:ext>
              </a:extLst>
            </p:cNvPr>
            <p:cNvSpPr txBox="1"/>
            <p:nvPr/>
          </p:nvSpPr>
          <p:spPr>
            <a:xfrm>
              <a:off x="1218979" y="4378327"/>
              <a:ext cx="3313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rgbClr val="2E4E50"/>
                  </a:solidFill>
                  <a:latin typeface="맑은 고딕" panose="020B0503020000020004" pitchFamily="50" charset="-127"/>
                </a:rPr>
                <a:t>▶ </a:t>
              </a:r>
              <a:r>
                <a:rPr lang="en-US" altLang="ko-KR" sz="2000" dirty="0">
                  <a:solidFill>
                    <a:srgbClr val="2E4E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Category</a:t>
              </a:r>
              <a:endParaRPr lang="ko-KR" altLang="en-US" sz="200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14AA15D-A742-45F0-894A-14726FE40DB1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5C161C-4B17-4422-9620-C724E5E8D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" t="15679" r="44869" b="56969"/>
          <a:stretch/>
        </p:blipFill>
        <p:spPr>
          <a:xfrm>
            <a:off x="1045084" y="1817247"/>
            <a:ext cx="6818968" cy="21059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03D1D8-759C-4005-BF65-2532F8421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" t="44435" r="44869" b="31697"/>
          <a:stretch/>
        </p:blipFill>
        <p:spPr>
          <a:xfrm>
            <a:off x="1045084" y="4490802"/>
            <a:ext cx="7225608" cy="19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2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B0406ED3-C2EA-414B-95F8-1814880FD50B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96132-16ED-41E2-AA25-BF0202158802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B58B56-B8D9-418C-BD2F-13F78258B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" t="15680" r="71813" b="46737"/>
          <a:stretch/>
        </p:blipFill>
        <p:spPr>
          <a:xfrm>
            <a:off x="1109242" y="1861226"/>
            <a:ext cx="4393200" cy="40600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82CDD8E-E89C-4B3E-BFAF-214C6DF76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" t="51464" r="71813" b="12748"/>
          <a:stretch/>
        </p:blipFill>
        <p:spPr>
          <a:xfrm>
            <a:off x="5764976" y="2055153"/>
            <a:ext cx="4393200" cy="38661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22DDFC-62D8-4DD6-BEE4-DEB0F1630429}"/>
              </a:ext>
            </a:extLst>
          </p:cNvPr>
          <p:cNvSpPr/>
          <p:nvPr/>
        </p:nvSpPr>
        <p:spPr>
          <a:xfrm>
            <a:off x="9480884" y="4457791"/>
            <a:ext cx="545432" cy="2906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C74437-FD3D-4954-81E3-F9055D4C77C0}"/>
              </a:ext>
            </a:extLst>
          </p:cNvPr>
          <p:cNvSpPr/>
          <p:nvPr/>
        </p:nvSpPr>
        <p:spPr>
          <a:xfrm>
            <a:off x="5842945" y="5500526"/>
            <a:ext cx="1327875" cy="306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3FCC8-E9AD-4E4F-813E-E9D4FEE60E6E}"/>
              </a:ext>
            </a:extLst>
          </p:cNvPr>
          <p:cNvSpPr txBox="1"/>
          <p:nvPr/>
        </p:nvSpPr>
        <p:spPr>
          <a:xfrm>
            <a:off x="1005548" y="1352811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Missing Value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172C5C-85FA-4E04-96B5-2B52290107DA}"/>
              </a:ext>
            </a:extLst>
          </p:cNvPr>
          <p:cNvSpPr txBox="1"/>
          <p:nvPr/>
        </p:nvSpPr>
        <p:spPr>
          <a:xfrm>
            <a:off x="1026522" y="1006929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1–3. Data Inspection </a:t>
            </a:r>
          </a:p>
        </p:txBody>
      </p:sp>
    </p:spTree>
    <p:extLst>
      <p:ext uri="{BB962C8B-B14F-4D97-AF65-F5344CB8AC3E}">
        <p14:creationId xmlns:p14="http://schemas.microsoft.com/office/powerpoint/2010/main" val="38054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9096-656D-431D-B7BA-194543B92F51}"/>
              </a:ext>
            </a:extLst>
          </p:cNvPr>
          <p:cNvSpPr txBox="1"/>
          <p:nvPr/>
        </p:nvSpPr>
        <p:spPr>
          <a:xfrm>
            <a:off x="1026522" y="1800515"/>
            <a:ext cx="9974061" cy="444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solidFill>
                  <a:srgbClr val="696969"/>
                </a:solidFill>
                <a:effectLst/>
                <a:latin typeface="inherit"/>
              </a:rPr>
              <a:t>ID : </a:t>
            </a:r>
            <a:r>
              <a:rPr lang="en-US" altLang="ko-KR" b="0" i="0" dirty="0">
                <a:solidFill>
                  <a:srgbClr val="696969"/>
                </a:solidFill>
                <a:effectLst/>
                <a:latin typeface="Apple SD Gothic Neo"/>
              </a:rPr>
              <a:t>Identification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Gender</a:t>
            </a:r>
            <a:r>
              <a:rPr lang="en-US" altLang="ko-KR" b="0" i="1" dirty="0">
                <a:effectLst/>
                <a:latin typeface="inherit"/>
              </a:rPr>
              <a:t>:</a:t>
            </a:r>
            <a:r>
              <a:rPr lang="en-US" altLang="ko-KR" b="0" i="0" dirty="0">
                <a:effectLst/>
                <a:latin typeface="Inter"/>
              </a:rPr>
              <a:t> Gender of the passengers (Female, Male)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Customer Type: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The customer type (Loyal customer, disloyal customer)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Age: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The actual age of the passengers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Type of Travel: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Purpose of the flight of the passengers (Personal Travel, Business Travel)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Class: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Travel class in the plane of the passengers (Business, Eco, Eco Plus)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Flight distance: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The flight distance of this journey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Inflight </a:t>
            </a:r>
            <a:r>
              <a:rPr lang="en-US" altLang="ko-KR" b="1" i="1" dirty="0" err="1">
                <a:effectLst/>
                <a:latin typeface="inherit"/>
              </a:rPr>
              <a:t>wifi</a:t>
            </a:r>
            <a:r>
              <a:rPr lang="en-US" altLang="ko-KR" b="1" i="1" dirty="0">
                <a:effectLst/>
                <a:latin typeface="inherit"/>
              </a:rPr>
              <a:t> service: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the inflight </a:t>
            </a:r>
            <a:r>
              <a:rPr lang="en-US" altLang="ko-KR" b="0" i="0" dirty="0" err="1">
                <a:effectLst/>
                <a:latin typeface="Inter"/>
              </a:rPr>
              <a:t>wifi</a:t>
            </a:r>
            <a:r>
              <a:rPr lang="en-US" altLang="ko-KR" b="0" i="0" dirty="0">
                <a:effectLst/>
                <a:latin typeface="Inter"/>
              </a:rPr>
              <a:t> service (0:Not Applicable;1-5)</a:t>
            </a: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81AF210B-0A2D-4F7A-81A1-BB595487B767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F1679-D228-4C42-A48C-45F8A1F43F3A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58DFAB-FBCD-4221-AD8F-B7AFE3E6F356}"/>
              </a:ext>
            </a:extLst>
          </p:cNvPr>
          <p:cNvSpPr txBox="1"/>
          <p:nvPr/>
        </p:nvSpPr>
        <p:spPr>
          <a:xfrm>
            <a:off x="1000681" y="1400405"/>
            <a:ext cx="432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</a:rPr>
              <a:t>Detail Information of Columns 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6F1C1-F400-4D48-8A55-A2726D8A8214}"/>
              </a:ext>
            </a:extLst>
          </p:cNvPr>
          <p:cNvSpPr txBox="1"/>
          <p:nvPr/>
        </p:nvSpPr>
        <p:spPr>
          <a:xfrm>
            <a:off x="1026522" y="1006929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1–3. Data Inspection </a:t>
            </a:r>
          </a:p>
        </p:txBody>
      </p:sp>
    </p:spTree>
    <p:extLst>
      <p:ext uri="{BB962C8B-B14F-4D97-AF65-F5344CB8AC3E}">
        <p14:creationId xmlns:p14="http://schemas.microsoft.com/office/powerpoint/2010/main" val="293164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899096-656D-431D-B7BA-194543B92F51}"/>
              </a:ext>
            </a:extLst>
          </p:cNvPr>
          <p:cNvSpPr txBox="1"/>
          <p:nvPr/>
        </p:nvSpPr>
        <p:spPr>
          <a:xfrm>
            <a:off x="1026522" y="1800515"/>
            <a:ext cx="9974061" cy="4446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Departure/Arrival time convenient: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Departure/Arrival time convenient</a:t>
            </a:r>
            <a:endParaRPr lang="en-US" altLang="ko-KR" b="1" i="1" dirty="0">
              <a:effectLst/>
              <a:latin typeface="inherit"/>
            </a:endParaRP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Ease of Online booking: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online booking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Gate location: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Gate location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Food and drink: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Food and drink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Online boarding: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online boarding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Seat comfort: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Seat comfort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Inflight entertainment: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inflight entertainment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i="1" dirty="0">
                <a:effectLst/>
                <a:latin typeface="inherit"/>
              </a:rPr>
              <a:t>On-board service:</a:t>
            </a:r>
            <a:r>
              <a:rPr lang="en-US" altLang="ko-KR" b="1" i="0" dirty="0">
                <a:effectLst/>
                <a:latin typeface="Inter"/>
              </a:rPr>
              <a:t> </a:t>
            </a:r>
            <a:r>
              <a:rPr lang="en-US" altLang="ko-KR" b="0" i="0" dirty="0">
                <a:effectLst/>
                <a:latin typeface="Inter"/>
              </a:rPr>
              <a:t>Satisfaction level of On-board service</a:t>
            </a: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81AF210B-0A2D-4F7A-81A1-BB595487B767}"/>
              </a:ext>
            </a:extLst>
          </p:cNvPr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F1679-D228-4C42-A48C-45F8A1F43F3A}"/>
              </a:ext>
            </a:extLst>
          </p:cNvPr>
          <p:cNvSpPr txBox="1"/>
          <p:nvPr/>
        </p:nvSpPr>
        <p:spPr>
          <a:xfrm>
            <a:off x="1045084" y="419912"/>
            <a:ext cx="2230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58DFAB-FBCD-4221-AD8F-B7AFE3E6F356}"/>
              </a:ext>
            </a:extLst>
          </p:cNvPr>
          <p:cNvSpPr txBox="1"/>
          <p:nvPr/>
        </p:nvSpPr>
        <p:spPr>
          <a:xfrm>
            <a:off x="1000681" y="1400405"/>
            <a:ext cx="432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2E4E50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2000" dirty="0">
                <a:solidFill>
                  <a:srgbClr val="2E4E50"/>
                </a:solidFill>
                <a:latin typeface="맑은 고딕" panose="020B0503020000020004" pitchFamily="50" charset="-127"/>
              </a:rPr>
              <a:t>Detail Information of Columns </a:t>
            </a:r>
            <a:endParaRPr lang="ko-KR" altLang="en-US" sz="2000" dirty="0">
              <a:solidFill>
                <a:srgbClr val="2E4E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5B6B4-03DC-4968-97A7-6D53976C8868}"/>
              </a:ext>
            </a:extLst>
          </p:cNvPr>
          <p:cNvSpPr txBox="1"/>
          <p:nvPr/>
        </p:nvSpPr>
        <p:spPr>
          <a:xfrm>
            <a:off x="1026522" y="1006929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1–3. Data Inspection </a:t>
            </a:r>
          </a:p>
        </p:txBody>
      </p:sp>
    </p:spTree>
    <p:extLst>
      <p:ext uri="{BB962C8B-B14F-4D97-AF65-F5344CB8AC3E}">
        <p14:creationId xmlns:p14="http://schemas.microsoft.com/office/powerpoint/2010/main" val="10262121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749</Words>
  <Application>Microsoft Office PowerPoint</Application>
  <PresentationFormat>와이드스크린</PresentationFormat>
  <Paragraphs>193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Inter</vt:lpstr>
      <vt:lpstr>맑은 고딕</vt:lpstr>
      <vt:lpstr>Arial</vt:lpstr>
      <vt:lpstr>zeitung</vt:lpstr>
      <vt:lpstr>나눔고딕 ExtraBold</vt:lpstr>
      <vt:lpstr>나눔스퀘어 Bold</vt:lpstr>
      <vt:lpstr>Noto Sans</vt:lpstr>
      <vt:lpstr>나눔바른고딕</vt:lpstr>
      <vt:lpstr>Apple SD Gothic Neo</vt:lpstr>
      <vt:lpstr>inherit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 주현</cp:lastModifiedBy>
  <cp:revision>58</cp:revision>
  <dcterms:created xsi:type="dcterms:W3CDTF">2017-05-29T09:12:16Z</dcterms:created>
  <dcterms:modified xsi:type="dcterms:W3CDTF">2020-11-01T11:11:09Z</dcterms:modified>
</cp:coreProperties>
</file>